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8" r:id="rId3"/>
    <p:sldId id="265" r:id="rId4"/>
    <p:sldId id="269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DED16-A313-4F9A-95C3-B9AEF9A87613}" type="datetimeFigureOut">
              <a:rPr lang="nb-NO" smtClean="0"/>
              <a:t>08.05.2018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889A4-EB08-44C6-A8C9-0BA54051616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026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bunnbilde_himmel_li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609600" y="2236696"/>
            <a:ext cx="8534400" cy="1362075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2235201" y="3609697"/>
            <a:ext cx="69088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9868227" y="6390220"/>
            <a:ext cx="1161887" cy="365125"/>
          </a:xfrm>
        </p:spPr>
        <p:txBody>
          <a:bodyPr/>
          <a:lstStyle/>
          <a:p>
            <a:fld id="{9296A36D-4E03-4FED-8B35-8CEF79FF841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86366" y="6390220"/>
            <a:ext cx="88818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03519" y="6390220"/>
            <a:ext cx="711200" cy="365125"/>
          </a:xfrm>
        </p:spPr>
        <p:txBody>
          <a:bodyPr/>
          <a:lstStyle/>
          <a:p>
            <a:fld id="{236C41F2-1C8D-449D-BE75-EE046E3D0264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Bilde 17" descr="MuC_logohv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"/>
            <a:ext cx="5090153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1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9296A36D-4E03-4FED-8B35-8CEF79FF841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41F2-1C8D-449D-BE75-EE046E3D02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1108" y="1312333"/>
            <a:ext cx="5689600" cy="438573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00707" y="914399"/>
            <a:ext cx="4679578" cy="2097621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0707" y="3087225"/>
            <a:ext cx="4679578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66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296A36D-4E03-4FED-8B35-8CEF79FF841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41F2-1C8D-449D-BE75-EE046E3D02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20800" y="2590800"/>
            <a:ext cx="4673600" cy="3505200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06235" y="1260475"/>
            <a:ext cx="1672166" cy="1254125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0277" y="1054832"/>
            <a:ext cx="2399323" cy="179949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0707" y="989604"/>
            <a:ext cx="4679578" cy="2097621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0707" y="3162430"/>
            <a:ext cx="4679578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980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A36D-4E03-4FED-8B35-8CEF79FF841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41F2-1C8D-449D-BE75-EE046E3D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6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D4F2-9308-452B-A2A7-E3BDE964BC3A}" type="datetimeFigureOut">
              <a:rPr lang="nb-NO" smtClean="0"/>
              <a:t>08.05.2018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F204-56E1-4319-987F-CCF3757DA2B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8250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C5E54-BB58-4BDE-82F7-05422EBBF799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59881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uk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A36D-4E03-4FED-8B35-8CEF79FF841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41F2-1C8D-449D-BE75-EE046E3D026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86367" y="2015067"/>
            <a:ext cx="10217152" cy="4022198"/>
          </a:xfrm>
        </p:spPr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87552" y="897456"/>
            <a:ext cx="10594848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495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552" y="897456"/>
            <a:ext cx="10594848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552" y="2116654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670" y="2116654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A36D-4E03-4FED-8B35-8CEF79FF841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41F2-1C8D-449D-BE75-EE046E3D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3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2113673"/>
            <a:ext cx="5023104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2" y="3041523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38" y="2113673"/>
            <a:ext cx="5023104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38" y="3041523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A36D-4E03-4FED-8B35-8CEF79FF841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41F2-1C8D-449D-BE75-EE046E3D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4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nhold, topp og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897456"/>
            <a:ext cx="105664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1" y="2147973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A36D-4E03-4FED-8B35-8CEF79FF841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41F2-1C8D-449D-BE75-EE046E3D02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16001" y="3860568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434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063314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A36D-4E03-4FED-8B35-8CEF79FF841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41F2-1C8D-449D-BE75-EE046E3D02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3775909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87552" y="2063314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16000" y="905934"/>
            <a:ext cx="105664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820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1711" y="2054848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A36D-4E03-4FED-8B35-8CEF79FF841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41F2-1C8D-449D-BE75-EE046E3D02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51711" y="3843867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56734" y="2054848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56734" y="3843867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86367" y="897468"/>
            <a:ext cx="105664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335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A36D-4E03-4FED-8B35-8CEF79FF841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41F2-1C8D-449D-BE75-EE046E3D026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86367" y="897468"/>
            <a:ext cx="105664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984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351" y="914399"/>
            <a:ext cx="4679578" cy="2097621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1295401"/>
            <a:ext cx="4876800" cy="496146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351" y="3087225"/>
            <a:ext cx="4679578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9296A36D-4E03-4FED-8B35-8CEF79FF841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41F2-1C8D-449D-BE75-EE046E3D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1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" y="6356352"/>
            <a:ext cx="12192000" cy="5016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67" y="2015067"/>
            <a:ext cx="10217152" cy="4022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b-NO" dirty="0" smtClean="0"/>
          </a:p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68227" y="6390220"/>
            <a:ext cx="1161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9296A36D-4E03-4FED-8B35-8CEF79FF841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6366" y="6390220"/>
            <a:ext cx="8881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3519" y="6390220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236C41F2-1C8D-449D-BE75-EE046E3D026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Bilde 11" descr="MuC_topp_liten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88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0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3">
            <a:lumMod val="75000"/>
          </a:schemeClr>
        </a:buClr>
        <a:buSzPct val="100000"/>
        <a:buFontTx/>
        <a:buBlip>
          <a:blip r:embed="rId18"/>
        </a:buBlip>
        <a:defRPr sz="2800" kern="1200">
          <a:solidFill>
            <a:schemeClr val="tx1">
              <a:lumMod val="65000"/>
              <a:lumOff val="35000"/>
            </a:schemeClr>
          </a:solidFill>
          <a:effectLst/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19"/>
        </a:buBlip>
        <a:defRPr sz="20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19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19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19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359" y="1178870"/>
            <a:ext cx="9144000" cy="2560321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tx1"/>
                </a:solidFill>
              </a:rPr>
              <a:t>Avdeling</a:t>
            </a:r>
            <a:r>
              <a:rPr lang="en-US" sz="3200" b="1" dirty="0" smtClean="0">
                <a:solidFill>
                  <a:schemeClr val="tx1"/>
                </a:solidFill>
              </a:rPr>
              <a:t> for </a:t>
            </a:r>
            <a:r>
              <a:rPr lang="en-US" sz="3200" b="1" dirty="0" err="1" smtClean="0">
                <a:solidFill>
                  <a:schemeClr val="tx1"/>
                </a:solidFill>
              </a:rPr>
              <a:t>logistikk</a:t>
            </a:r>
            <a:r>
              <a:rPr lang="en-US" sz="4800" b="1" dirty="0" smtClean="0">
                <a:solidFill>
                  <a:schemeClr val="tx1"/>
                </a:solidFill>
              </a:rPr>
              <a:t/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/>
            </a:r>
            <a:br>
              <a:rPr lang="en-US" sz="4800" dirty="0">
                <a:solidFill>
                  <a:schemeClr val="tx1"/>
                </a:solidFill>
              </a:rPr>
            </a:b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66683" y="2709725"/>
            <a:ext cx="9562810" cy="226157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Samarbeidsavtalen</a:t>
            </a:r>
            <a:r>
              <a:rPr lang="en-US" dirty="0" smtClean="0">
                <a:solidFill>
                  <a:schemeClr val="tx1"/>
                </a:solidFill>
              </a:rPr>
              <a:t> med NTNU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Satsingen</a:t>
            </a:r>
            <a:r>
              <a:rPr lang="en-US" dirty="0" smtClean="0">
                <a:solidFill>
                  <a:schemeClr val="tx1"/>
                </a:solidFill>
              </a:rPr>
              <a:t> i </a:t>
            </a:r>
            <a:r>
              <a:rPr lang="en-US" dirty="0" err="1" smtClean="0">
                <a:solidFill>
                  <a:schemeClr val="tx1"/>
                </a:solidFill>
              </a:rPr>
              <a:t>Kristiansund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74" y="4250871"/>
            <a:ext cx="57054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7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15422" y="78138"/>
            <a:ext cx="6841331" cy="928688"/>
          </a:xfrm>
        </p:spPr>
        <p:txBody>
          <a:bodyPr/>
          <a:lstStyle/>
          <a:p>
            <a:pPr algn="ctr" eaLnBrk="1" hangingPunct="1"/>
            <a:r>
              <a:rPr lang="en-GB" sz="3200" dirty="0" smtClean="0"/>
              <a:t>NTNU: Vi </a:t>
            </a:r>
            <a:r>
              <a:rPr lang="en-GB" sz="3200" dirty="0" err="1" smtClean="0"/>
              <a:t>har</a:t>
            </a:r>
            <a:r>
              <a:rPr lang="en-GB" sz="3200" dirty="0" smtClean="0"/>
              <a:t> et </a:t>
            </a:r>
            <a:r>
              <a:rPr lang="en-GB" sz="3200" dirty="0" err="1" smtClean="0"/>
              <a:t>godt</a:t>
            </a:r>
            <a:r>
              <a:rPr lang="en-GB" sz="3200" dirty="0" smtClean="0"/>
              <a:t> </a:t>
            </a:r>
            <a:r>
              <a:rPr lang="en-GB" sz="3200" dirty="0" err="1" smtClean="0"/>
              <a:t>utgangspunkt</a:t>
            </a:r>
            <a:r>
              <a:rPr lang="en-GB" sz="3200" dirty="0" smtClean="0"/>
              <a:t>!</a:t>
            </a:r>
            <a:endParaRPr lang="en-GB" sz="32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7" y="884903"/>
            <a:ext cx="5117567" cy="5427407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5609065" y="810182"/>
            <a:ext cx="586088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Fortsetter den fine publiseringstrenden fra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Solid økning i opptak, rundt 20 % samordnet + solid på 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endParaRPr lang="nb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Et veletablert 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-program i vekst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Felles kontakter med viktige, eksterne interessenter med vilje og midler til å støtte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oppleves som interessant for samarbeid</a:t>
            </a: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Valgt tilnærming: 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-up, fagmiljøene finner først sammen i mindre, relativt konkrete tiltak. Avtalen bør videre ha et godt prosessfokus.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Opplever støtte fra NTNUs ledelse til en slik tenkning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il ned 7"/>
          <p:cNvSpPr/>
          <p:nvPr/>
        </p:nvSpPr>
        <p:spPr>
          <a:xfrm>
            <a:off x="8539508" y="3513416"/>
            <a:ext cx="435006" cy="56823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75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771900" y="0"/>
            <a:ext cx="8420100" cy="731168"/>
          </a:xfrm>
        </p:spPr>
        <p:txBody>
          <a:bodyPr/>
          <a:lstStyle/>
          <a:p>
            <a:pPr algn="ctr"/>
            <a:r>
              <a:rPr lang="nb-NO" sz="3600" dirty="0" smtClean="0">
                <a:solidFill>
                  <a:schemeClr val="bg1">
                    <a:lumMod val="95000"/>
                  </a:schemeClr>
                </a:solidFill>
              </a:rPr>
              <a:t>Kontaktpunkter: Fakulteter og institutter</a:t>
            </a:r>
            <a:endParaRPr lang="nb-NO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56281" y="1063824"/>
            <a:ext cx="9820239" cy="5389512"/>
          </a:xfrm>
        </p:spPr>
        <p:txBody>
          <a:bodyPr>
            <a:normAutofit/>
          </a:bodyPr>
          <a:lstStyle/>
          <a:p>
            <a:pPr lvl="1"/>
            <a:r>
              <a:rPr lang="nb-NO" sz="2800" dirty="0" smtClean="0"/>
              <a:t>Fakultet for ingeniørvitenskap</a:t>
            </a:r>
          </a:p>
          <a:p>
            <a:pPr lvl="2"/>
            <a:r>
              <a:rPr lang="nb-NO" sz="2400" dirty="0" smtClean="0"/>
              <a:t>Institutt for bygg- og miljøteknikk, IBM (møter desember 2017 og april 2018, mellomliggende dialog)</a:t>
            </a:r>
            <a:endParaRPr lang="nb-NO" sz="2400" dirty="0"/>
          </a:p>
          <a:p>
            <a:pPr lvl="2"/>
            <a:endParaRPr lang="nb-NO" sz="2400" dirty="0"/>
          </a:p>
          <a:p>
            <a:pPr lvl="1"/>
            <a:r>
              <a:rPr lang="nb-NO" sz="2800" dirty="0" smtClean="0"/>
              <a:t>Fakultet for arkitektur og design</a:t>
            </a:r>
          </a:p>
          <a:p>
            <a:pPr lvl="2"/>
            <a:r>
              <a:rPr lang="nb-NO" sz="2400" dirty="0" smtClean="0"/>
              <a:t>Institutt for arkitektur og planlegging, IAP (møter som for IBM)</a:t>
            </a:r>
          </a:p>
          <a:p>
            <a:pPr lvl="2"/>
            <a:r>
              <a:rPr lang="nb-NO" sz="2400" dirty="0" smtClean="0"/>
              <a:t>Institutt for design, ID (møte i februar)</a:t>
            </a:r>
          </a:p>
          <a:p>
            <a:pPr lvl="2"/>
            <a:endParaRPr lang="nb-NO" sz="2400" dirty="0"/>
          </a:p>
          <a:p>
            <a:pPr lvl="1"/>
            <a:r>
              <a:rPr lang="nb-NO" sz="2800" dirty="0" smtClean="0"/>
              <a:t>Fakultet for økonomi</a:t>
            </a:r>
          </a:p>
          <a:p>
            <a:pPr lvl="2"/>
            <a:r>
              <a:rPr lang="nb-NO" sz="2400" dirty="0" smtClean="0"/>
              <a:t>Institutt for økonomi og teknologiledelse (møter mai 2017 og berammet mai 2018, mellomliggende dialog)</a:t>
            </a:r>
          </a:p>
        </p:txBody>
      </p:sp>
    </p:spTree>
    <p:extLst>
      <p:ext uri="{BB962C8B-B14F-4D97-AF65-F5344CB8AC3E}">
        <p14:creationId xmlns:p14="http://schemas.microsoft.com/office/powerpoint/2010/main" val="19993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187717" y="-34901"/>
            <a:ext cx="8420100" cy="731168"/>
          </a:xfrm>
        </p:spPr>
        <p:txBody>
          <a:bodyPr/>
          <a:lstStyle/>
          <a:p>
            <a:pPr algn="ctr"/>
            <a:r>
              <a:rPr lang="nb-NO" sz="3600" dirty="0" smtClean="0">
                <a:solidFill>
                  <a:schemeClr val="bg1">
                    <a:lumMod val="95000"/>
                  </a:schemeClr>
                </a:solidFill>
              </a:rPr>
              <a:t>Elementer i et samarbeid, IBM og IAP</a:t>
            </a:r>
            <a:endParaRPr lang="nb-NO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0691" y="1057084"/>
            <a:ext cx="10567126" cy="5877751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nb-NO" dirty="0" err="1"/>
              <a:t>HiMs</a:t>
            </a:r>
            <a:r>
              <a:rPr lang="nb-NO" dirty="0"/>
              <a:t> seminarrekke i </a:t>
            </a:r>
            <a:r>
              <a:rPr lang="nb-NO" dirty="0" smtClean="0"/>
              <a:t>logistikkfag samt bytransportmodulen </a:t>
            </a:r>
            <a:r>
              <a:rPr lang="nb-NO" dirty="0"/>
              <a:t>i samspill med NTNUs studieopplegg på masternivå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Et samarbeid om </a:t>
            </a:r>
            <a:r>
              <a:rPr lang="nb-NO" dirty="0" err="1"/>
              <a:t>PhD</a:t>
            </a:r>
            <a:r>
              <a:rPr lang="nb-NO" dirty="0"/>
              <a:t> i </a:t>
            </a:r>
            <a:r>
              <a:rPr lang="nb-NO" dirty="0" smtClean="0"/>
              <a:t>transportøkonomi, i første omgang knyttet til en felles kurspakke innen samferdselsfag («forskerskole»). Felles innsats for å søke støtte. Felles veiledning, komitéarbeid.</a:t>
            </a:r>
            <a:endParaRPr lang="nb-NO" dirty="0"/>
          </a:p>
          <a:p>
            <a:pPr marL="514350" lvl="0" indent="-514350">
              <a:buFont typeface="+mj-lt"/>
              <a:buAutoNum type="arabicPeriod"/>
            </a:pPr>
            <a:r>
              <a:rPr lang="nb-NO" dirty="0" smtClean="0"/>
              <a:t>«Eksperter </a:t>
            </a:r>
            <a:r>
              <a:rPr lang="nb-NO" dirty="0"/>
              <a:t>i </a:t>
            </a:r>
            <a:r>
              <a:rPr lang="nb-NO" dirty="0" smtClean="0"/>
              <a:t>team», etablere en felles «landsby» som eksempelvis kan ha bærekraftig </a:t>
            </a:r>
            <a:r>
              <a:rPr lang="nb-NO" dirty="0" err="1" smtClean="0"/>
              <a:t>bylogistikk</a:t>
            </a:r>
            <a:r>
              <a:rPr lang="nb-NO" dirty="0" smtClean="0"/>
              <a:t> som tema. Kursing av </a:t>
            </a:r>
            <a:r>
              <a:rPr lang="nb-NO" dirty="0" err="1" smtClean="0"/>
              <a:t>HiMs</a:t>
            </a:r>
            <a:r>
              <a:rPr lang="nb-NO" dirty="0" smtClean="0"/>
              <a:t> personell H-2018. </a:t>
            </a:r>
            <a:endParaRPr lang="nb-NO" dirty="0"/>
          </a:p>
          <a:p>
            <a:pPr marL="514350" lvl="0" indent="-514350">
              <a:buFont typeface="+mj-lt"/>
              <a:buAutoNum type="arabicPeriod"/>
            </a:pPr>
            <a:r>
              <a:rPr lang="nb-NO" dirty="0" smtClean="0"/>
              <a:t>Samarbeid rettet mot </a:t>
            </a:r>
            <a:r>
              <a:rPr lang="nb-NO" dirty="0" err="1" smtClean="0"/>
              <a:t>HiMs</a:t>
            </a:r>
            <a:r>
              <a:rPr lang="nb-NO" dirty="0" smtClean="0"/>
              <a:t> </a:t>
            </a:r>
            <a:r>
              <a:rPr lang="nb-NO" dirty="0"/>
              <a:t>30 studiepoengs modul innen </a:t>
            </a:r>
            <a:r>
              <a:rPr lang="nb-NO" dirty="0" smtClean="0"/>
              <a:t>bytransport. Her er det et rom for samarbeid med IAP om fysisk </a:t>
            </a:r>
            <a:r>
              <a:rPr lang="nb-NO" dirty="0" err="1" smtClean="0"/>
              <a:t>byutforming</a:t>
            </a:r>
            <a:r>
              <a:rPr lang="nb-NO" dirty="0" smtClean="0"/>
              <a:t> som vil bli konkretisert. Se ellers punkt 1.</a:t>
            </a:r>
            <a:endParaRPr lang="nb-NO" dirty="0"/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Et nærmere samarbeid om e-læringssystemer og digital pedagogikk</a:t>
            </a:r>
            <a:r>
              <a:rPr lang="nb-NO" dirty="0" smtClean="0"/>
              <a:t>. Her synes </a:t>
            </a:r>
            <a:r>
              <a:rPr lang="nb-NO" dirty="0" err="1" smtClean="0"/>
              <a:t>HiM</a:t>
            </a:r>
            <a:r>
              <a:rPr lang="nb-NO" dirty="0" smtClean="0"/>
              <a:t> å ha kommet lenger. </a:t>
            </a:r>
            <a:r>
              <a:rPr lang="nb-NO" dirty="0" err="1" smtClean="0"/>
              <a:t>HiM</a:t>
            </a:r>
            <a:r>
              <a:rPr lang="nb-NO" dirty="0" smtClean="0"/>
              <a:t> skal bli involvert i NTNU/IBMs strategiarbeid på området. Å få dette til kan bli en viktig premiss for å lykkes med samarbeid over geografisk avstand. NTNU er svært interessert i dette også vs. samordnet undervisning mot egne </a:t>
            </a:r>
            <a:r>
              <a:rPr lang="nb-NO" dirty="0" err="1" smtClean="0"/>
              <a:t>campi</a:t>
            </a:r>
            <a:r>
              <a:rPr lang="nb-NO" dirty="0" smtClean="0"/>
              <a:t>, og det hjelper. </a:t>
            </a:r>
            <a:endParaRPr lang="nb-NO" dirty="0"/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Særskilte </a:t>
            </a:r>
            <a:r>
              <a:rPr lang="nb-NO" dirty="0" smtClean="0"/>
              <a:t>prosjektområder: Et konkret som kan nevnes i avtalen er felles søknad om stipendiater fra transportetatene. På sikt kan det blir prosjekter knyttet til f. eks. utvikling av digitaliserte mobilitetsløsninger, inkludert virkningsanalyser.</a:t>
            </a:r>
            <a:endParaRPr lang="nb-NO" dirty="0"/>
          </a:p>
          <a:p>
            <a:pPr lvl="1"/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20667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771900" y="29497"/>
            <a:ext cx="8420100" cy="731168"/>
          </a:xfrm>
        </p:spPr>
        <p:txBody>
          <a:bodyPr/>
          <a:lstStyle/>
          <a:p>
            <a:pPr algn="ctr"/>
            <a:r>
              <a:rPr lang="nb-NO" sz="3200" dirty="0" smtClean="0">
                <a:solidFill>
                  <a:schemeClr val="bg1">
                    <a:lumMod val="95000"/>
                  </a:schemeClr>
                </a:solidFill>
              </a:rPr>
              <a:t>Elementer i et samarbeid, IØT + oppsummering</a:t>
            </a:r>
            <a:endParaRPr lang="nb-NO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8090" y="867178"/>
            <a:ext cx="11100619" cy="5389512"/>
          </a:xfrm>
        </p:spPr>
        <p:txBody>
          <a:bodyPr>
            <a:normAutofit fontScale="92500"/>
          </a:bodyPr>
          <a:lstStyle/>
          <a:p>
            <a:pPr lvl="1"/>
            <a:r>
              <a:rPr lang="nb-NO" sz="2400" dirty="0" smtClean="0"/>
              <a:t>Helselogistikk</a:t>
            </a:r>
          </a:p>
          <a:p>
            <a:pPr lvl="1"/>
            <a:r>
              <a:rPr lang="nb-NO" sz="2400" dirty="0" smtClean="0"/>
              <a:t>Optimering/planlegging </a:t>
            </a:r>
          </a:p>
          <a:p>
            <a:pPr lvl="1"/>
            <a:r>
              <a:rPr lang="nb-NO" sz="2400" dirty="0" smtClean="0"/>
              <a:t>Kan også være en komplementært miljø når det gjelder mer kvantitativ transportmodellering, eksempelvis knyttet til </a:t>
            </a:r>
            <a:r>
              <a:rPr lang="nb-NO" sz="2400" dirty="0" err="1" smtClean="0"/>
              <a:t>bydistribusjon</a:t>
            </a:r>
            <a:endParaRPr lang="nb-NO" sz="2400" dirty="0"/>
          </a:p>
          <a:p>
            <a:pPr marL="6350" indent="0">
              <a:buNone/>
            </a:pPr>
            <a:r>
              <a:rPr lang="nb-NO" sz="3200" dirty="0" smtClean="0"/>
              <a:t>Oppsummert:</a:t>
            </a:r>
          </a:p>
          <a:p>
            <a:pPr lvl="1"/>
            <a:r>
              <a:rPr lang="nb-NO" sz="2400" dirty="0" smtClean="0"/>
              <a:t>Vi får til en avtale, selv om den ikke vil omfatte alt og alle. Vi starter med «grunnmuren»; å arbeide oss sammen kanskje mer systematisk enn vi ellers ville ha gjort.</a:t>
            </a:r>
            <a:endParaRPr lang="nb-NO" sz="2400" dirty="0"/>
          </a:p>
          <a:p>
            <a:pPr lvl="1"/>
            <a:r>
              <a:rPr lang="nb-NO" sz="2400" dirty="0" smtClean="0"/>
              <a:t>Den bør være dynamisk. Det vi kan få til, vil også avhenge av framtidige finansieringsmuligheter. Et framtidig «fyrtårn» i form av et større, felles prosjekt kan dukke opp og avtalen bør gi en ambisjon i den retningen. </a:t>
            </a:r>
          </a:p>
          <a:p>
            <a:pPr lvl="1"/>
            <a:r>
              <a:rPr lang="nb-NO" sz="2400" dirty="0" smtClean="0"/>
              <a:t>Avtalen bør inneholde gode mekanismer for oppfølging, utvikling og evaluering.</a:t>
            </a:r>
          </a:p>
          <a:p>
            <a:pPr lvl="1"/>
            <a:r>
              <a:rPr lang="nb-NO" sz="2400" dirty="0" smtClean="0"/>
              <a:t>Miljøene bør søke eksterne allianser som kan bidra til aktivitet. </a:t>
            </a:r>
          </a:p>
          <a:p>
            <a:pPr lvl="1"/>
            <a:r>
              <a:rPr lang="nb-NO" sz="2400" dirty="0" smtClean="0"/>
              <a:t>Suksess er og blir </a:t>
            </a:r>
            <a:r>
              <a:rPr lang="nb-NO" sz="2400" i="1" dirty="0" smtClean="0"/>
              <a:t>personavhengig, </a:t>
            </a:r>
            <a:r>
              <a:rPr lang="nb-NO" sz="2400" dirty="0" smtClean="0"/>
              <a:t>særlig før et samarbeid kommer over «kritisk masse»</a:t>
            </a:r>
            <a:r>
              <a:rPr lang="nb-NO" sz="2400" i="1" dirty="0" smtClean="0"/>
              <a:t>.</a:t>
            </a:r>
            <a:r>
              <a:rPr lang="nb-NO" sz="2400" dirty="0" smtClean="0"/>
              <a:t>  </a:t>
            </a:r>
            <a:endParaRPr lang="nb-NO" sz="2400" dirty="0"/>
          </a:p>
          <a:p>
            <a:pPr marL="6350" indent="0">
              <a:buNone/>
            </a:pPr>
            <a:endParaRPr lang="nb-NO" sz="3200" dirty="0" smtClean="0"/>
          </a:p>
        </p:txBody>
      </p:sp>
    </p:spTree>
    <p:extLst>
      <p:ext uri="{BB962C8B-B14F-4D97-AF65-F5344CB8AC3E}">
        <p14:creationId xmlns:p14="http://schemas.microsoft.com/office/powerpoint/2010/main" val="19369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771900" y="29497"/>
            <a:ext cx="8420100" cy="731168"/>
          </a:xfrm>
        </p:spPr>
        <p:txBody>
          <a:bodyPr/>
          <a:lstStyle/>
          <a:p>
            <a:pPr algn="ctr"/>
            <a:r>
              <a:rPr lang="nb-NO" sz="3200" dirty="0" smtClean="0">
                <a:solidFill>
                  <a:schemeClr val="bg1">
                    <a:lumMod val="95000"/>
                  </a:schemeClr>
                </a:solidFill>
              </a:rPr>
              <a:t>Avdelingens virksomhet i Kristiansund</a:t>
            </a:r>
            <a:endParaRPr lang="nb-NO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7587" y="916340"/>
            <a:ext cx="10844981" cy="5389512"/>
          </a:xfrm>
        </p:spPr>
        <p:txBody>
          <a:bodyPr>
            <a:normAutofit lnSpcReduction="10000"/>
          </a:bodyPr>
          <a:lstStyle/>
          <a:p>
            <a:pPr marL="6350" indent="0">
              <a:buNone/>
            </a:pPr>
            <a:r>
              <a:rPr lang="nb-NO" sz="3200" dirty="0" smtClean="0"/>
              <a:t>Studietilbud pr. nå:</a:t>
            </a:r>
          </a:p>
          <a:p>
            <a:pPr lvl="1"/>
            <a:r>
              <a:rPr lang="nb-NO" sz="2400" i="1" dirty="0" err="1" smtClean="0"/>
              <a:t>BSc</a:t>
            </a:r>
            <a:r>
              <a:rPr lang="nb-NO" sz="2400" i="1" dirty="0" smtClean="0"/>
              <a:t> </a:t>
            </a:r>
            <a:r>
              <a:rPr lang="nb-NO" sz="2400" dirty="0" smtClean="0"/>
              <a:t>i </a:t>
            </a:r>
            <a:r>
              <a:rPr lang="nb-NO" sz="2400" i="1" dirty="0" smtClean="0"/>
              <a:t>Marin logistikk, </a:t>
            </a:r>
            <a:r>
              <a:rPr lang="nb-NO" sz="2400" dirty="0" smtClean="0"/>
              <a:t>rettet mot marin matproduksjon og dens opp- og nedstrøms forsyningskjeder</a:t>
            </a:r>
          </a:p>
          <a:p>
            <a:pPr lvl="1"/>
            <a:r>
              <a:rPr lang="nb-NO" sz="2400" dirty="0" err="1" smtClean="0"/>
              <a:t>BSc</a:t>
            </a:r>
            <a:r>
              <a:rPr lang="nb-NO" sz="2400" dirty="0" smtClean="0"/>
              <a:t> i </a:t>
            </a:r>
            <a:r>
              <a:rPr lang="nb-NO" sz="2400" i="1" dirty="0" smtClean="0"/>
              <a:t>Petroleumslogistikk.</a:t>
            </a:r>
          </a:p>
          <a:p>
            <a:pPr marL="6350" indent="0">
              <a:buNone/>
            </a:pPr>
            <a:r>
              <a:rPr lang="nb-NO" sz="3200" dirty="0" smtClean="0"/>
              <a:t>Utviklings- og forbedringsarbeid </a:t>
            </a:r>
            <a:endParaRPr lang="nb-NO" sz="3200" dirty="0"/>
          </a:p>
          <a:p>
            <a:pPr lvl="1"/>
            <a:r>
              <a:rPr lang="nb-NO" sz="2400" dirty="0" smtClean="0"/>
              <a:t>Tilsatt logistiker i et 3-årsvikariat, tilsatt økonom/advokat i 50% stilling, forlenget marinbiologstilling med ett år.</a:t>
            </a:r>
          </a:p>
          <a:p>
            <a:pPr lvl="1"/>
            <a:r>
              <a:rPr lang="nb-NO" sz="2400" dirty="0" smtClean="0"/>
              <a:t>Hatt møter med fagstab og studenttillitsvalgte, avdekket at det er et problem knyttet til «kritisk masse».</a:t>
            </a:r>
          </a:p>
          <a:p>
            <a:pPr lvl="1"/>
            <a:r>
              <a:rPr lang="nb-NO" sz="2400" dirty="0" smtClean="0"/>
              <a:t>Hatt møter i kvalitetsteam, dette følges opp med aktuelle personer,</a:t>
            </a:r>
          </a:p>
          <a:p>
            <a:pPr lvl="1"/>
            <a:r>
              <a:rPr lang="nb-NO" sz="2400" dirty="0" smtClean="0"/>
              <a:t>Tatt initiativ til å bedre kontorsituasjonen. Vi kan ikke vente på et nybygg.</a:t>
            </a:r>
          </a:p>
          <a:p>
            <a:pPr lvl="1"/>
            <a:r>
              <a:rPr lang="nb-NO" sz="2400" dirty="0" smtClean="0"/>
              <a:t>GREIT DRIFTSPERSPEKTIV PÅ KORT SIKT, MEN NEPPE NOK SPENST PÅ LENGRE SIKT</a:t>
            </a:r>
          </a:p>
          <a:p>
            <a:pPr lvl="1"/>
            <a:endParaRPr lang="nb-NO" sz="2400" i="1" dirty="0" smtClean="0"/>
          </a:p>
          <a:p>
            <a:pPr marL="6350" indent="0">
              <a:buNone/>
            </a:pPr>
            <a:endParaRPr lang="nb-NO" sz="3200" dirty="0" smtClean="0"/>
          </a:p>
        </p:txBody>
      </p:sp>
    </p:spTree>
    <p:extLst>
      <p:ext uri="{BB962C8B-B14F-4D97-AF65-F5344CB8AC3E}">
        <p14:creationId xmlns:p14="http://schemas.microsoft.com/office/powerpoint/2010/main" val="3595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771900" y="29497"/>
            <a:ext cx="8420100" cy="731168"/>
          </a:xfrm>
        </p:spPr>
        <p:txBody>
          <a:bodyPr/>
          <a:lstStyle/>
          <a:p>
            <a:pPr algn="ctr"/>
            <a:r>
              <a:rPr lang="nb-NO" sz="3200" dirty="0" smtClean="0">
                <a:solidFill>
                  <a:schemeClr val="bg1">
                    <a:lumMod val="95000"/>
                  </a:schemeClr>
                </a:solidFill>
              </a:rPr>
              <a:t>Nye ting i Kristiansund?</a:t>
            </a:r>
            <a:endParaRPr lang="nb-NO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7587" y="760665"/>
            <a:ext cx="10844981" cy="5482820"/>
          </a:xfrm>
        </p:spPr>
        <p:txBody>
          <a:bodyPr>
            <a:normAutofit lnSpcReduction="10000"/>
          </a:bodyPr>
          <a:lstStyle/>
          <a:p>
            <a:pPr marL="6350" indent="0">
              <a:spcBef>
                <a:spcPts val="0"/>
              </a:spcBef>
              <a:buNone/>
            </a:pPr>
            <a:r>
              <a:rPr lang="nb-NO" sz="3200" dirty="0"/>
              <a:t>Nye </a:t>
            </a:r>
            <a:r>
              <a:rPr lang="nb-NO" sz="3200" dirty="0" smtClean="0"/>
              <a:t>mulige satsinger:</a:t>
            </a:r>
          </a:p>
          <a:p>
            <a:pPr marL="6350" indent="0">
              <a:spcBef>
                <a:spcPts val="0"/>
              </a:spcBef>
              <a:buNone/>
            </a:pPr>
            <a:endParaRPr lang="nb-NO" sz="2900" dirty="0" smtClean="0"/>
          </a:p>
          <a:p>
            <a:pPr marL="6350" indent="0">
              <a:spcBef>
                <a:spcPts val="0"/>
              </a:spcBef>
              <a:buNone/>
            </a:pPr>
            <a:endParaRPr lang="nb-NO" sz="100" dirty="0"/>
          </a:p>
          <a:p>
            <a:pPr lvl="1"/>
            <a:r>
              <a:rPr lang="nb-NO" sz="2400" dirty="0" smtClean="0"/>
              <a:t>Først av alt; bevissthet omkring et </a:t>
            </a:r>
            <a:r>
              <a:rPr lang="nb-NO" sz="2400" dirty="0"/>
              <a:t>viktig, underliggende </a:t>
            </a:r>
            <a:r>
              <a:rPr lang="nb-NO" sz="2400" dirty="0" smtClean="0"/>
              <a:t>forhold: </a:t>
            </a:r>
            <a:r>
              <a:rPr lang="nb-NO" sz="2400" dirty="0"/>
              <a:t>Til tross for studieplasser og medfølgende tilskudd; vi </a:t>
            </a:r>
            <a:r>
              <a:rPr lang="nb-NO" sz="2400" dirty="0" smtClean="0"/>
              <a:t>bør </a:t>
            </a:r>
            <a:r>
              <a:rPr lang="nb-NO" sz="2400" dirty="0"/>
              <a:t>ikke </a:t>
            </a:r>
            <a:r>
              <a:rPr lang="nb-NO" sz="2400" dirty="0" smtClean="0"/>
              <a:t>komme dit at ressurser dreneres fra viktige satsinger. </a:t>
            </a:r>
            <a:r>
              <a:rPr lang="nb-NO" sz="2400" dirty="0"/>
              <a:t>Gaver kan bli svært dyre hvis de ikke brukes gjennomtenkt</a:t>
            </a:r>
            <a:r>
              <a:rPr lang="nb-NO" sz="2400" dirty="0" smtClean="0"/>
              <a:t>.</a:t>
            </a:r>
          </a:p>
          <a:p>
            <a:pPr lvl="1"/>
            <a:endParaRPr lang="nb-NO" sz="2400" dirty="0"/>
          </a:p>
          <a:p>
            <a:pPr lvl="1"/>
            <a:r>
              <a:rPr lang="nb-NO" sz="2400" dirty="0"/>
              <a:t>En sentersatsing som forplikter lokale aktører kan kanskje gi tyngde nok. Det kan være at satsingen rundt sentrene for helseinnovasjon + helselogistikk kan gi en aktivitet som er </a:t>
            </a:r>
            <a:r>
              <a:rPr lang="nb-NO" sz="2400" b="1" i="1" dirty="0"/>
              <a:t>faglig</a:t>
            </a:r>
            <a:r>
              <a:rPr lang="nb-NO" sz="2400" dirty="0"/>
              <a:t> </a:t>
            </a:r>
            <a:r>
              <a:rPr lang="nb-NO" sz="2400" dirty="0" smtClean="0"/>
              <a:t>interessedrevet og som jeg vil tro er politisk sett spennende. Komplementær til muligheter vs. NTNU/IØT. </a:t>
            </a:r>
          </a:p>
          <a:p>
            <a:pPr lvl="1"/>
            <a:endParaRPr lang="nb-NO" sz="2400" dirty="0"/>
          </a:p>
          <a:p>
            <a:pPr lvl="1"/>
            <a:r>
              <a:rPr lang="nb-NO" sz="2400" dirty="0"/>
              <a:t>Et samspill rundt energi/bærekraft/</a:t>
            </a:r>
            <a:r>
              <a:rPr lang="nb-NO" sz="2400" dirty="0" err="1"/>
              <a:t>sirkularitet</a:t>
            </a:r>
            <a:r>
              <a:rPr lang="nb-NO" sz="2400" dirty="0"/>
              <a:t>/logistikk kan være et annet slikt område</a:t>
            </a:r>
            <a:r>
              <a:rPr lang="nb-NO" sz="2400" dirty="0" smtClean="0"/>
              <a:t>. Markedet kan være betydelig, men det er flere aktører på tilbudssiden.</a:t>
            </a:r>
          </a:p>
          <a:p>
            <a:pPr lvl="1"/>
            <a:endParaRPr lang="nb-NO" sz="2400" dirty="0"/>
          </a:p>
          <a:p>
            <a:pPr marL="349250" lvl="1" indent="0">
              <a:buNone/>
            </a:pPr>
            <a:endParaRPr lang="nb-NO" sz="3200" dirty="0" smtClean="0"/>
          </a:p>
        </p:txBody>
      </p:sp>
    </p:spTree>
    <p:extLst>
      <p:ext uri="{BB962C8B-B14F-4D97-AF65-F5344CB8AC3E}">
        <p14:creationId xmlns:p14="http://schemas.microsoft.com/office/powerpoint/2010/main" val="10909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771900" y="29497"/>
            <a:ext cx="8420100" cy="731168"/>
          </a:xfrm>
        </p:spPr>
        <p:txBody>
          <a:bodyPr/>
          <a:lstStyle/>
          <a:p>
            <a:pPr algn="ctr"/>
            <a:r>
              <a:rPr lang="nb-NO" sz="3200" dirty="0" smtClean="0">
                <a:solidFill>
                  <a:schemeClr val="bg1">
                    <a:lumMod val="95000"/>
                  </a:schemeClr>
                </a:solidFill>
              </a:rPr>
              <a:t>Nye ting i Kristiansund (2)?</a:t>
            </a:r>
            <a:endParaRPr lang="nb-NO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7587" y="760664"/>
            <a:ext cx="10844981" cy="6097335"/>
          </a:xfrm>
        </p:spPr>
        <p:txBody>
          <a:bodyPr>
            <a:normAutofit/>
          </a:bodyPr>
          <a:lstStyle/>
          <a:p>
            <a:pPr marL="349250" lvl="1" indent="0">
              <a:buNone/>
            </a:pPr>
            <a:endParaRPr lang="nb-NO" sz="2400" dirty="0"/>
          </a:p>
          <a:p>
            <a:pPr lvl="1"/>
            <a:r>
              <a:rPr lang="nb-NO" sz="2400" dirty="0" smtClean="0"/>
              <a:t>Vi bør heller ikke glemme marin matproduksjon. Her må nye folk rekrutteres. Faglig sett er det et potensial for å koble dette sterkere til en logistikkutdanning med god domeneforståelse og muligens til et relevant biologimiljø. </a:t>
            </a:r>
          </a:p>
          <a:p>
            <a:pPr lvl="1"/>
            <a:endParaRPr lang="nb-NO" sz="2400" dirty="0" smtClean="0"/>
          </a:p>
          <a:p>
            <a:pPr lvl="1"/>
            <a:r>
              <a:rPr lang="nb-NO" sz="2400" dirty="0" smtClean="0"/>
              <a:t>Spille med åpne kort: Studentene må få vite at si 50 % av undervisningen blir digitalt basert. Men til gjengjeld så bør den være fokusert og god, og høgskolen bør legge en del av de tildelte ressursene i å utvikle den. Dette kan støtte NTNU-avtalen også.</a:t>
            </a:r>
          </a:p>
          <a:p>
            <a:pPr lvl="1"/>
            <a:endParaRPr lang="nb-NO" sz="2400" i="1" dirty="0" smtClean="0"/>
          </a:p>
          <a:p>
            <a:pPr lvl="1"/>
            <a:r>
              <a:rPr lang="nb-NO" sz="2400" i="1" dirty="0" smtClean="0"/>
              <a:t>Campus Kaikanten kan gi en appell og miljøfaktorer som kan bidra. Men det trengs en gjennomarbeidet strategi for Kristiansundssatsingen som kan bringe noen avklaringer.</a:t>
            </a:r>
          </a:p>
          <a:p>
            <a:pPr marL="6350" indent="0">
              <a:buNone/>
            </a:pPr>
            <a:endParaRPr lang="nb-NO" sz="3200" dirty="0" smtClean="0"/>
          </a:p>
        </p:txBody>
      </p:sp>
    </p:spTree>
    <p:extLst>
      <p:ext uri="{BB962C8B-B14F-4D97-AF65-F5344CB8AC3E}">
        <p14:creationId xmlns:p14="http://schemas.microsoft.com/office/powerpoint/2010/main" val="19485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_ligg_mal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muc_mal_A</Template>
  <TotalTime>236</TotalTime>
  <Words>884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Calisto MT</vt:lpstr>
      <vt:lpstr>him_ligg_mal</vt:lpstr>
      <vt:lpstr>Avdeling for logistikk  </vt:lpstr>
      <vt:lpstr>NTNU: Vi har et godt utgangspunkt!</vt:lpstr>
      <vt:lpstr>Kontaktpunkter: Fakulteter og institutter</vt:lpstr>
      <vt:lpstr>Elementer i et samarbeid, IBM og IAP</vt:lpstr>
      <vt:lpstr>Elementer i et samarbeid, IØT + oppsummering</vt:lpstr>
      <vt:lpstr>Avdelingens virksomhet i Kristiansund</vt:lpstr>
      <vt:lpstr>Nye ting i Kristiansund?</vt:lpstr>
      <vt:lpstr>Nye ting i Kristiansund (2)?</vt:lpstr>
    </vt:vector>
  </TitlesOfParts>
  <Company>Høgskolen i Molde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Helgheim Berit Irene</dc:creator>
  <cp:lastModifiedBy>Waagbø Arild Johan</cp:lastModifiedBy>
  <cp:revision>27</cp:revision>
  <dcterms:created xsi:type="dcterms:W3CDTF">2018-04-24T21:01:48Z</dcterms:created>
  <dcterms:modified xsi:type="dcterms:W3CDTF">2018-05-08T13:52:10Z</dcterms:modified>
</cp:coreProperties>
</file>